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0" r:id="rId6"/>
    <p:sldId id="261" r:id="rId7"/>
    <p:sldId id="263" r:id="rId8"/>
    <p:sldId id="275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57" r:id="rId20"/>
    <p:sldId id="25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3.png>
</file>

<file path=ppt/media/image4.webp>
</file>

<file path=ppt/media/image5.webp>
</file>

<file path=ppt/media/image6.pn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EDEBA9-E049-436F-8605-A9FBEC3D02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6E86E9E-93E6-442B-B949-76A2F7EE66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2DEBDC2-B192-4FBE-B8A2-008BFE5DC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13C3744-7027-4AE4-BB5F-AB3792910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40EB2CA-EEDF-4BBB-8C16-45F0F9ED5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996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369A5E-93E5-47B7-9289-BC4FF8DB6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0DDF869-58A2-445E-BB21-E827A9695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671117A-0AB0-4F29-BEE9-2D59504AC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5A6CB17-B0EE-4988-8499-380FE4DC9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420F9F3-36F1-4D75-8F46-2A0770781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7777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ED9F8187-FFC3-4AA1-BEC7-8DD5A54B4B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6D59E5C-74FE-45D0-AE46-70E8F47D59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44EBFF-A1D5-4341-84E6-19958FE95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950D669-DACF-42FE-BCC8-2D208A2F7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2E7D8B7-C260-4736-9A0D-D51BFFD6A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311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5CD647-ABE2-4945-9371-4EA3636D3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4A74C38-FB3C-4508-A56F-82115024F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FD34638-9F29-40D6-8ACA-D41EAE31C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F6388C0-AA60-47DA-9360-29C46CE72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896E0A-6B00-48E9-8C29-BE74851C5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251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E4800B-4141-4997-A253-725558CFC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83B14CA-1093-4E3D-9FCF-41AB7F2A4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E280023-0E50-45EE-84E2-25A292142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196AE89-549A-4E1C-93D5-A30DDE297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471374-B4AB-4E10-98FB-9B12869C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706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4517E7-3B07-448C-884D-3EE110087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07A3CE0-3255-4DDF-AE11-A3B6D22934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ED752C9-D791-4C56-B1B2-7E24606A17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66FADD-EC0B-4AEB-86CE-33B0D50BB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A9FC31-57F5-4A1A-AA21-50A09D9A4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920AB2F-2CE5-4B62-B969-201C30E1C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3762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C42615-1C22-43F6-BBCB-2CC2DDC6B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BEFA851-218D-49CC-996F-46F404024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9519E1E-955A-42E1-839C-1D459209B3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7E878B8-E17E-4AD2-B6A0-04986F1D65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3D20B8BB-69E9-43AC-BC6C-42A2C8583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94997F1-181A-499A-A4E8-763F4EDA8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924D2DC-5E2C-4CD5-B02B-734373892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262265F-1F03-4D4E-8BE9-811FDA2B2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922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79E3D3-6547-436C-AF72-6873BFD66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779E177-2670-4BF0-B9FD-D8C2D1DD8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B0FDB8F-8F9E-468E-B0F1-BDCE5AC1E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9830AF7-DF63-4240-A65E-8CBDEFCAD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1854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7FADEAB-3FCD-49B9-93A1-2713278DB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5A8D08E-62D1-499A-BD6E-04867E655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3B776C2-418E-474E-A40E-8EF81C541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822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AF7AD9-2D70-4899-9EAC-4B5AA3D0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1936F05-97A6-4C51-A9F1-70AF15288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D4EDB69-911B-4329-BD53-85FA90B10B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A1021FE-077C-41F0-B979-6241686B0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830F085-D9AC-42E1-8246-1E9EFDE13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9C3B9B-C0E7-479E-801F-F2710668C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7075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409DAE-6594-484F-9E3B-7FA8F518F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95FA2DC-9227-4CE2-B9D0-6ADC04FAD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596D89E-AAA9-4FD0-8B76-50DD4CE1C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266F974-EB60-4250-BA80-2390C545A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55B313E-209D-4494-9BFB-6E5A67206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7C18C6C-4872-4D9C-8F41-7D6A41976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374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F2EA58A-C19A-481B-9CA4-1E43DB23A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6DBB30B-6C8B-4C7A-B6A7-42A06D615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8087F39-1724-4474-9854-07D333EFF1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5D311-7E4F-4DCE-8ED2-117DA67B80E6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927B23F-5192-46D4-A116-ADF82AA2CB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1FC786-F275-462E-9E46-841A600932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C6517-B9C7-4929-8DDB-8CADD18078D4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323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webp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3CFFAECD-3218-40D6-AD4B-404C0CFC8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959" y="176563"/>
            <a:ext cx="2030075" cy="203007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18832EE-3206-4479-8B8D-0ABCF5C57660}"/>
              </a:ext>
            </a:extLst>
          </p:cNvPr>
          <p:cNvSpPr txBox="1"/>
          <p:nvPr/>
        </p:nvSpPr>
        <p:spPr>
          <a:xfrm>
            <a:off x="3494669" y="2220898"/>
            <a:ext cx="5202643" cy="8735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DIPARTIMENTO DI BIOSCIENZE E TERRITORIO</a:t>
            </a:r>
          </a:p>
          <a:p>
            <a:pPr algn="ctr">
              <a:lnSpc>
                <a:spcPct val="150000"/>
              </a:lnSpc>
            </a:pPr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CORSO DI LAUREA IN INFORMATICA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75E83AD-BE5C-4C3A-AC9A-2A9902DF7F5D}"/>
              </a:ext>
            </a:extLst>
          </p:cNvPr>
          <p:cNvSpPr txBox="1"/>
          <p:nvPr/>
        </p:nvSpPr>
        <p:spPr>
          <a:xfrm>
            <a:off x="5399196" y="3094470"/>
            <a:ext cx="1393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Tesi di Laurea in</a:t>
            </a:r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C93DE12-D755-48FD-9A8F-E1B4E0BE3E78}"/>
              </a:ext>
            </a:extLst>
          </p:cNvPr>
          <p:cNvSpPr txBox="1"/>
          <p:nvPr/>
        </p:nvSpPr>
        <p:spPr>
          <a:xfrm>
            <a:off x="4066426" y="3415795"/>
            <a:ext cx="4059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PROGRAMMAZIONE</a:t>
            </a:r>
            <a:r>
              <a:rPr lang="it-IT" dirty="0"/>
              <a:t> </a:t>
            </a:r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it-IT" dirty="0"/>
              <a:t> </a:t>
            </a:r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it-IT" dirty="0"/>
              <a:t> </a:t>
            </a:r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6D0BC1A-2E0B-4163-80B0-0A22A0C0CA7A}"/>
              </a:ext>
            </a:extLst>
          </p:cNvPr>
          <p:cNvSpPr txBox="1"/>
          <p:nvPr/>
        </p:nvSpPr>
        <p:spPr>
          <a:xfrm>
            <a:off x="2127882" y="3818560"/>
            <a:ext cx="79362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Instance Learning </a:t>
            </a:r>
          </a:p>
          <a:p>
            <a:pPr algn="ctr"/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l'identificazione di collusioni malevole in Android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B54B7D9-8384-41B5-A3E8-BE2B626B245A}"/>
              </a:ext>
            </a:extLst>
          </p:cNvPr>
          <p:cNvSpPr txBox="1"/>
          <p:nvPr/>
        </p:nvSpPr>
        <p:spPr>
          <a:xfrm>
            <a:off x="434952" y="5380821"/>
            <a:ext cx="223971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Relatore</a:t>
            </a:r>
          </a:p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Ing. Francesco Mercaldo</a:t>
            </a:r>
            <a:b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Correlatore</a:t>
            </a:r>
          </a:p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Dott.ssa Rosangela Casolare</a:t>
            </a:r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FB3220E5-EF01-4F4E-A18D-E1224254FF3E}"/>
              </a:ext>
            </a:extLst>
          </p:cNvPr>
          <p:cNvSpPr txBox="1"/>
          <p:nvPr/>
        </p:nvSpPr>
        <p:spPr>
          <a:xfrm>
            <a:off x="9843077" y="5673210"/>
            <a:ext cx="15540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400" dirty="0"/>
              <a:t>Candidato</a:t>
            </a:r>
          </a:p>
          <a:p>
            <a:pPr algn="ctr"/>
            <a:r>
              <a:rPr lang="it-IT" sz="1400" dirty="0"/>
              <a:t>Andrea</a:t>
            </a:r>
            <a:r>
              <a:rPr lang="it-IT" dirty="0"/>
              <a:t> </a:t>
            </a:r>
            <a:r>
              <a:rPr lang="it-IT" sz="1400" dirty="0"/>
              <a:t>D’Aguanno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216152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9B25A96-C1B5-4BC2-B415-3B240E0B46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179" b="48687"/>
          <a:stretch/>
        </p:blipFill>
        <p:spPr>
          <a:xfrm>
            <a:off x="1120478" y="1495299"/>
            <a:ext cx="7009396" cy="386125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12350F3-DB83-413A-980B-1CEB92498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453265" y="1570814"/>
            <a:ext cx="0" cy="3710227"/>
          </a:xfrm>
          <a:prstGeom prst="line">
            <a:avLst/>
          </a:prstGeom>
          <a:ln w="19050">
            <a:solidFill>
              <a:srgbClr val="FB2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4C2FCA0-2A08-42EA-B1D7-A15CE0793934}"/>
              </a:ext>
            </a:extLst>
          </p:cNvPr>
          <p:cNvSpPr txBox="1"/>
          <p:nvPr/>
        </p:nvSpPr>
        <p:spPr>
          <a:xfrm>
            <a:off x="8776657" y="3102761"/>
            <a:ext cx="28523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Conversione degli applicativi</a:t>
            </a:r>
          </a:p>
          <a:p>
            <a:r>
              <a:rPr lang="it-IT" dirty="0"/>
              <a:t>in file audio Wav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1071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9B25A96-C1B5-4BC2-B415-3B240E0B46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179" b="48687"/>
          <a:stretch/>
        </p:blipFill>
        <p:spPr>
          <a:xfrm>
            <a:off x="1115616" y="2519053"/>
            <a:ext cx="3292524" cy="181374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C6AAE25-BD23-41B5-AAE4-1DA5898C2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573887"/>
            <a:ext cx="0" cy="3710227"/>
          </a:xfrm>
          <a:prstGeom prst="line">
            <a:avLst/>
          </a:prstGeom>
          <a:ln w="19050">
            <a:solidFill>
              <a:srgbClr val="FB29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8F9393CF-403B-4FB5-A1BF-0CCE55A2D5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676" y="1678784"/>
            <a:ext cx="6184580" cy="349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67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4627C0C-1982-4B5A-AB81-BE5D9000F9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4" t="80808" r="17410"/>
          <a:stretch/>
        </p:blipFill>
        <p:spPr>
          <a:xfrm>
            <a:off x="2130947" y="1420356"/>
            <a:ext cx="7927597" cy="131618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4F1F7E6B-97FD-48AB-BCFC-1F86DE19C5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4" t="-1" r="18262" b="38722"/>
          <a:stretch/>
        </p:blipFill>
        <p:spPr>
          <a:xfrm>
            <a:off x="5269344" y="3158311"/>
            <a:ext cx="1653311" cy="1621242"/>
          </a:xfrm>
          <a:prstGeom prst="rect">
            <a:avLst/>
          </a:prstGeom>
        </p:spPr>
      </p:pic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77D24B14-4C09-406B-953E-3AEB7FD3CC48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6094746" y="2736538"/>
            <a:ext cx="1254" cy="421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3" name="Immagine 22">
            <a:extLst>
              <a:ext uri="{FF2B5EF4-FFF2-40B4-BE49-F238E27FC236}">
                <a16:creationId xmlns:a16="http://schemas.microsoft.com/office/drawing/2014/main" id="{3A50C1BF-27C0-45B0-A5FF-107E09145B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54" t="14730" r="11111" b="14159"/>
          <a:stretch/>
        </p:blipFill>
        <p:spPr>
          <a:xfrm>
            <a:off x="1958270" y="5345909"/>
            <a:ext cx="1402080" cy="1404588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F5EA9477-FBD0-4880-946B-A4F815D8EF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99" t="15239" r="11039" b="14794"/>
          <a:stretch/>
        </p:blipFill>
        <p:spPr>
          <a:xfrm>
            <a:off x="8845633" y="5348417"/>
            <a:ext cx="1402080" cy="1402079"/>
          </a:xfrm>
          <a:prstGeom prst="rect">
            <a:avLst/>
          </a:prstGeom>
        </p:spPr>
      </p:pic>
      <p:pic>
        <p:nvPicPr>
          <p:cNvPr id="27" name="Immagine 26">
            <a:extLst>
              <a:ext uri="{FF2B5EF4-FFF2-40B4-BE49-F238E27FC236}">
                <a16:creationId xmlns:a16="http://schemas.microsoft.com/office/drawing/2014/main" id="{6A61A183-EA65-4634-B920-D993551DEA0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99" t="15492" r="11039" b="14540"/>
          <a:stretch/>
        </p:blipFill>
        <p:spPr>
          <a:xfrm>
            <a:off x="5392452" y="5345909"/>
            <a:ext cx="1404588" cy="1404588"/>
          </a:xfrm>
          <a:prstGeom prst="rect">
            <a:avLst/>
          </a:prstGeom>
        </p:spPr>
      </p:pic>
      <p:cxnSp>
        <p:nvCxnSpPr>
          <p:cNvPr id="31" name="Connettore a gomito 30">
            <a:extLst>
              <a:ext uri="{FF2B5EF4-FFF2-40B4-BE49-F238E27FC236}">
                <a16:creationId xmlns:a16="http://schemas.microsoft.com/office/drawing/2014/main" id="{7CB1D008-303C-48E8-9016-F6C8350827B8}"/>
              </a:ext>
            </a:extLst>
          </p:cNvPr>
          <p:cNvCxnSpPr>
            <a:stCxn id="5" idx="2"/>
            <a:endCxn id="25" idx="0"/>
          </p:cNvCxnSpPr>
          <p:nvPr/>
        </p:nvCxnSpPr>
        <p:spPr>
          <a:xfrm rot="16200000" flipH="1">
            <a:off x="7536904" y="3338648"/>
            <a:ext cx="568864" cy="34506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ttore a gomito 32">
            <a:extLst>
              <a:ext uri="{FF2B5EF4-FFF2-40B4-BE49-F238E27FC236}">
                <a16:creationId xmlns:a16="http://schemas.microsoft.com/office/drawing/2014/main" id="{0A9B17FB-EE61-407A-A52A-5ECBA0C2678D}"/>
              </a:ext>
            </a:extLst>
          </p:cNvPr>
          <p:cNvCxnSpPr>
            <a:stCxn id="5" idx="2"/>
            <a:endCxn id="23" idx="0"/>
          </p:cNvCxnSpPr>
          <p:nvPr/>
        </p:nvCxnSpPr>
        <p:spPr>
          <a:xfrm rot="5400000">
            <a:off x="4094477" y="3344386"/>
            <a:ext cx="566356" cy="343669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ttore a gomito 34">
            <a:extLst>
              <a:ext uri="{FF2B5EF4-FFF2-40B4-BE49-F238E27FC236}">
                <a16:creationId xmlns:a16="http://schemas.microsoft.com/office/drawing/2014/main" id="{60A433A5-283D-4E4C-B1C5-E11A99671438}"/>
              </a:ext>
            </a:extLst>
          </p:cNvPr>
          <p:cNvCxnSpPr>
            <a:stCxn id="5" idx="2"/>
            <a:endCxn id="27" idx="0"/>
          </p:cNvCxnSpPr>
          <p:nvPr/>
        </p:nvCxnSpPr>
        <p:spPr>
          <a:xfrm rot="5400000">
            <a:off x="5812195" y="5062104"/>
            <a:ext cx="566356" cy="12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Connettore a gomito 57">
            <a:extLst>
              <a:ext uri="{FF2B5EF4-FFF2-40B4-BE49-F238E27FC236}">
                <a16:creationId xmlns:a16="http://schemas.microsoft.com/office/drawing/2014/main" id="{F20B853B-A6F8-43A7-8C60-12E13942C32B}"/>
              </a:ext>
            </a:extLst>
          </p:cNvPr>
          <p:cNvCxnSpPr>
            <a:endCxn id="5" idx="3"/>
          </p:cNvCxnSpPr>
          <p:nvPr/>
        </p:nvCxnSpPr>
        <p:spPr>
          <a:xfrm rot="10800000" flipV="1">
            <a:off x="6922655" y="2736538"/>
            <a:ext cx="2624018" cy="1232394"/>
          </a:xfrm>
          <a:prstGeom prst="bentConnector3">
            <a:avLst>
              <a:gd name="adj1" fmla="val 21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Connettore a gomito 60">
            <a:extLst>
              <a:ext uri="{FF2B5EF4-FFF2-40B4-BE49-F238E27FC236}">
                <a16:creationId xmlns:a16="http://schemas.microsoft.com/office/drawing/2014/main" id="{06BC8F8E-8745-4D05-B06E-D8AC2BB42745}"/>
              </a:ext>
            </a:extLst>
          </p:cNvPr>
          <p:cNvCxnSpPr>
            <a:endCxn id="5" idx="1"/>
          </p:cNvCxnSpPr>
          <p:nvPr/>
        </p:nvCxnSpPr>
        <p:spPr>
          <a:xfrm>
            <a:off x="2645326" y="2736538"/>
            <a:ext cx="2624018" cy="1232394"/>
          </a:xfrm>
          <a:prstGeom prst="bentConnector3">
            <a:avLst>
              <a:gd name="adj1" fmla="val 21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CasellaDiTesto 62">
            <a:extLst>
              <a:ext uri="{FF2B5EF4-FFF2-40B4-BE49-F238E27FC236}">
                <a16:creationId xmlns:a16="http://schemas.microsoft.com/office/drawing/2014/main" id="{7D9F507E-0A45-4E90-9BFC-B2D59A868C03}"/>
              </a:ext>
            </a:extLst>
          </p:cNvPr>
          <p:cNvSpPr txBox="1"/>
          <p:nvPr/>
        </p:nvSpPr>
        <p:spPr>
          <a:xfrm>
            <a:off x="1590435" y="205161"/>
            <a:ext cx="90086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dirty="0"/>
              <a:t>Estrazione delle feature e creazione dei dataset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83759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493F1763-0B42-46BE-A895-1A936DA5B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259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D64AB1CA-ADC0-4B4B-A610-13A54E91C3CE}"/>
              </a:ext>
            </a:extLst>
          </p:cNvPr>
          <p:cNvSpPr txBox="1"/>
          <p:nvPr/>
        </p:nvSpPr>
        <p:spPr>
          <a:xfrm>
            <a:off x="4965431" y="2438400"/>
            <a:ext cx="6586489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43E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magine 6">
            <a:extLst>
              <a:ext uri="{FF2B5EF4-FFF2-40B4-BE49-F238E27FC236}">
                <a16:creationId xmlns:a16="http://schemas.microsoft.com/office/drawing/2014/main" id="{7DADFFF3-9B29-413B-ABFE-4CA9AF7002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6" r="16699"/>
          <a:stretch/>
        </p:blipFill>
        <p:spPr>
          <a:xfrm>
            <a:off x="84840" y="1072949"/>
            <a:ext cx="4713403" cy="47121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478B01E-431F-4229-B5FE-48463BAB75F0}"/>
              </a:ext>
            </a:extLst>
          </p:cNvPr>
          <p:cNvSpPr txBox="1"/>
          <p:nvPr/>
        </p:nvSpPr>
        <p:spPr>
          <a:xfrm>
            <a:off x="5458285" y="2429691"/>
            <a:ext cx="5932009" cy="13997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Una Bag è composta da tutte le feature di un’applicazione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dirty="0"/>
              <a:t>La label è associata alla bag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dirty="0"/>
              <a:t>Ogni Bag rappresenta un’applicazione </a:t>
            </a:r>
          </a:p>
        </p:txBody>
      </p:sp>
    </p:spTree>
    <p:extLst>
      <p:ext uri="{BB962C8B-B14F-4D97-AF65-F5344CB8AC3E}">
        <p14:creationId xmlns:p14="http://schemas.microsoft.com/office/powerpoint/2010/main" val="1547128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3396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owchart: Document 28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909A644-35DD-47E8-A1E3-FDD0B8A28086}"/>
              </a:ext>
            </a:extLst>
          </p:cNvPr>
          <p:cNvSpPr txBox="1"/>
          <p:nvPr/>
        </p:nvSpPr>
        <p:spPr>
          <a:xfrm>
            <a:off x="838200" y="171162"/>
            <a:ext cx="2840182" cy="2371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Grazie per l’attenzione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66059AA-16A7-427B-8AE5-9BA9AE2D1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952" y="640080"/>
            <a:ext cx="6449498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100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281F4427-79A9-44E4-ACDC-FAC5817A04C8}"/>
              </a:ext>
            </a:extLst>
          </p:cNvPr>
          <p:cNvSpPr txBox="1"/>
          <p:nvPr/>
        </p:nvSpPr>
        <p:spPr>
          <a:xfrm>
            <a:off x="2189527" y="880844"/>
            <a:ext cx="7211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en-GB" dirty="0"/>
              <a:t>&lt;a </a:t>
            </a:r>
            <a:r>
              <a:rPr lang="en-GB" dirty="0" err="1"/>
              <a:t>href</a:t>
            </a:r>
            <a:r>
              <a:rPr lang="en-GB" dirty="0"/>
              <a:t>="https://storyset.com/data"&gt;Illustration by </a:t>
            </a:r>
            <a:r>
              <a:rPr lang="en-GB" dirty="0" err="1"/>
              <a:t>Freepik</a:t>
            </a:r>
            <a:r>
              <a:rPr lang="en-GB" dirty="0"/>
              <a:t> </a:t>
            </a:r>
            <a:r>
              <a:rPr lang="en-GB" dirty="0" err="1"/>
              <a:t>Storyset</a:t>
            </a:r>
            <a:r>
              <a:rPr lang="en-GB" dirty="0"/>
              <a:t>&lt;/a&gt;</a:t>
            </a:r>
          </a:p>
          <a:p>
            <a:pPr marL="342900" indent="-342900">
              <a:buAutoNum type="arabicParenR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7013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B99356A-5566-466C-8589-CC83D12D4C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1" b="581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948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D64AB1CA-ADC0-4B4B-A610-13A54E91C3CE}"/>
              </a:ext>
            </a:extLst>
          </p:cNvPr>
          <p:cNvSpPr txBox="1"/>
          <p:nvPr/>
        </p:nvSpPr>
        <p:spPr>
          <a:xfrm>
            <a:off x="5080934" y="2312566"/>
            <a:ext cx="6586489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 </a:t>
            </a:r>
            <a:r>
              <a:rPr lang="en-US" sz="2000" dirty="0" err="1"/>
              <a:t>dati</a:t>
            </a:r>
            <a:r>
              <a:rPr lang="en-US" sz="2000" dirty="0"/>
              <a:t> </a:t>
            </a:r>
            <a:r>
              <a:rPr lang="en-US" sz="2000" dirty="0" err="1"/>
              <a:t>un’importante</a:t>
            </a:r>
            <a:r>
              <a:rPr lang="en-US" sz="2000" dirty="0"/>
              <a:t> ed </a:t>
            </a:r>
            <a:r>
              <a:rPr lang="en-US" sz="2000" dirty="0" err="1"/>
              <a:t>essenziale</a:t>
            </a:r>
            <a:r>
              <a:rPr lang="en-US" sz="2000" dirty="0"/>
              <a:t> </a:t>
            </a:r>
            <a:r>
              <a:rPr lang="en-US" sz="2000" dirty="0" err="1"/>
              <a:t>risorsa</a:t>
            </a:r>
            <a:r>
              <a:rPr lang="en-US" sz="2000" dirty="0"/>
              <a:t> da </a:t>
            </a:r>
            <a:r>
              <a:rPr lang="en-US" sz="2000" dirty="0" err="1"/>
              <a:t>difendere</a:t>
            </a:r>
            <a:endParaRPr lang="en-US" sz="2000" dirty="0"/>
          </a:p>
        </p:txBody>
      </p:sp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914DA73A-DBE6-42F9-A604-A7D57519A6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4" r="24363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43E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581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D64AB1CA-ADC0-4B4B-A610-13A54E91C3CE}"/>
              </a:ext>
            </a:extLst>
          </p:cNvPr>
          <p:cNvSpPr txBox="1"/>
          <p:nvPr/>
        </p:nvSpPr>
        <p:spPr>
          <a:xfrm>
            <a:off x="4965431" y="2438400"/>
            <a:ext cx="6586489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43E5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51637D33-A958-4488-B3E7-D02D0005BD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39" r="26849"/>
          <a:stretch/>
        </p:blipFill>
        <p:spPr>
          <a:xfrm>
            <a:off x="363244" y="451988"/>
            <a:ext cx="4421887" cy="5538202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E4DC2BA6-EF22-490B-8F3E-2E0E814D8739}"/>
              </a:ext>
            </a:extLst>
          </p:cNvPr>
          <p:cNvSpPr txBox="1"/>
          <p:nvPr/>
        </p:nvSpPr>
        <p:spPr>
          <a:xfrm>
            <a:off x="5616894" y="2438400"/>
            <a:ext cx="5519203" cy="105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Il sistema operativo più diffuso per i dispositivi mobile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it-IT" dirty="0"/>
              <a:t>Open source</a:t>
            </a:r>
          </a:p>
        </p:txBody>
      </p:sp>
    </p:spTree>
    <p:extLst>
      <p:ext uri="{BB962C8B-B14F-4D97-AF65-F5344CB8AC3E}">
        <p14:creationId xmlns:p14="http://schemas.microsoft.com/office/powerpoint/2010/main" val="4113713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B8C2488-EC87-4902-84F9-B2508FD97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795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8E3486BF-C4A4-46CD-A01A-A9CBC0CE4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785" y="2264054"/>
            <a:ext cx="4742993" cy="2329891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D56677B-C0B7-4DAC-ACAD-8054FF1B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573887"/>
            <a:ext cx="0" cy="3710227"/>
          </a:xfrm>
          <a:prstGeom prst="line">
            <a:avLst/>
          </a:prstGeom>
          <a:ln w="19050">
            <a:solidFill>
              <a:srgbClr val="8FC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0D5520FB-CFC9-4C9C-8FBD-C4CC4D6622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01" y="2093335"/>
            <a:ext cx="4728015" cy="2671328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325BA9F-F82C-4C46-A267-0ACA6C852373}"/>
              </a:ext>
            </a:extLst>
          </p:cNvPr>
          <p:cNvSpPr txBox="1"/>
          <p:nvPr/>
        </p:nvSpPr>
        <p:spPr>
          <a:xfrm>
            <a:off x="8259211" y="4613850"/>
            <a:ext cx="333456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/>
              <a:t>https://www.avira.com/en/blog/malware-threat-report-q2-2020-statistics-and-trends</a:t>
            </a:r>
          </a:p>
          <a:p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27BF4AB-E38B-438E-8F5D-C6DDCBF47A8A}"/>
              </a:ext>
            </a:extLst>
          </p:cNvPr>
          <p:cNvSpPr txBox="1"/>
          <p:nvPr/>
        </p:nvSpPr>
        <p:spPr>
          <a:xfrm>
            <a:off x="1017596" y="4834649"/>
            <a:ext cx="432362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/>
              <a:t>https://www.gdatasoftware.com/news/2019/07/35228-mobile-malware-report-no-let-up-with-android-malware</a:t>
            </a:r>
            <a:endParaRPr lang="en-GB" sz="700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D7AEB1D-5678-48C5-84E9-02E1A93CA227}"/>
              </a:ext>
            </a:extLst>
          </p:cNvPr>
          <p:cNvSpPr txBox="1"/>
          <p:nvPr/>
        </p:nvSpPr>
        <p:spPr>
          <a:xfrm>
            <a:off x="2519390" y="1500129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2019</a:t>
            </a:r>
            <a:endParaRPr lang="en-GB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12736D4-0A93-4A3D-9BE8-A82B1F6C9E7C}"/>
              </a:ext>
            </a:extLst>
          </p:cNvPr>
          <p:cNvSpPr txBox="1"/>
          <p:nvPr/>
        </p:nvSpPr>
        <p:spPr>
          <a:xfrm>
            <a:off x="8756975" y="1500129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7815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magine 3" descr="Immagine che contiene testo, catena, utensiledimetallo, lavagna&#10;&#10;Descrizione generata automaticamente">
            <a:extLst>
              <a:ext uri="{FF2B5EF4-FFF2-40B4-BE49-F238E27FC236}">
                <a16:creationId xmlns:a16="http://schemas.microsoft.com/office/drawing/2014/main" id="{7BEBF416-DAD0-4411-AD8D-61B1D54559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09" b="1770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13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8AAC4E5-D429-4623-8381-79C69F2285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2"/>
          <a:stretch/>
        </p:blipFill>
        <p:spPr>
          <a:xfrm>
            <a:off x="6487095" y="1933243"/>
            <a:ext cx="4820757" cy="299151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3E3E1023-A4C5-4E84-9BDD-0F89F328A0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9"/>
          <a:stretch/>
        </p:blipFill>
        <p:spPr>
          <a:xfrm>
            <a:off x="865128" y="1933243"/>
            <a:ext cx="4826714" cy="299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764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8AAC4E5-D429-4623-8381-79C69F2285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2"/>
          <a:stretch/>
        </p:blipFill>
        <p:spPr>
          <a:xfrm>
            <a:off x="6468075" y="1016139"/>
            <a:ext cx="4820757" cy="299151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3E3E1023-A4C5-4E84-9BDD-0F89F328A0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9"/>
          <a:stretch/>
        </p:blipFill>
        <p:spPr>
          <a:xfrm>
            <a:off x="865128" y="1933243"/>
            <a:ext cx="4826714" cy="2991513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8905377A-2CB3-409D-B4D3-42D82F47162F}"/>
              </a:ext>
            </a:extLst>
          </p:cNvPr>
          <p:cNvSpPr txBox="1"/>
          <p:nvPr/>
        </p:nvSpPr>
        <p:spPr>
          <a:xfrm>
            <a:off x="6556971" y="4791670"/>
            <a:ext cx="22853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Shared</a:t>
            </a:r>
            <a:r>
              <a:rPr lang="it-IT" dirty="0"/>
              <a:t> </a:t>
            </a:r>
            <a:r>
              <a:rPr lang="it-IT" dirty="0" err="1"/>
              <a:t>Preferences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Broadcast </a:t>
            </a:r>
            <a:r>
              <a:rPr lang="it-IT" dirty="0" err="1"/>
              <a:t>Intent</a:t>
            </a:r>
            <a:r>
              <a:rPr lang="it-IT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External</a:t>
            </a:r>
            <a:r>
              <a:rPr lang="it-IT" dirty="0"/>
              <a:t> Storage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6929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A53979BE5B1846BAFA9B6ABF229A49" ma:contentTypeVersion="12" ma:contentTypeDescription="Creare un nuovo documento." ma:contentTypeScope="" ma:versionID="42ee988a0b50fcec2fd20ea60e3a35d5">
  <xsd:schema xmlns:xsd="http://www.w3.org/2001/XMLSchema" xmlns:xs="http://www.w3.org/2001/XMLSchema" xmlns:p="http://schemas.microsoft.com/office/2006/metadata/properties" xmlns:ns3="84989c9d-3a0a-4cbf-adb2-993e3242c80b" xmlns:ns4="c2c13de8-9e36-4854-a229-d5946c7227c1" targetNamespace="http://schemas.microsoft.com/office/2006/metadata/properties" ma:root="true" ma:fieldsID="94a7ab58e34871f318b9a2a3e3651162" ns3:_="" ns4:_="">
    <xsd:import namespace="84989c9d-3a0a-4cbf-adb2-993e3242c80b"/>
    <xsd:import namespace="c2c13de8-9e36-4854-a229-d5946c7227c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989c9d-3a0a-4cbf-adb2-993e3242c80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c13de8-9e36-4854-a229-d5946c7227c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4B9DAF-86E4-4CF6-A2EF-B4EBABA9647D}">
  <ds:schemaRefs>
    <ds:schemaRef ds:uri="http://schemas.microsoft.com/office/2006/metadata/properties"/>
    <ds:schemaRef ds:uri="http://purl.org/dc/terms/"/>
    <ds:schemaRef ds:uri="http://www.w3.org/XML/1998/namespace"/>
    <ds:schemaRef ds:uri="84989c9d-3a0a-4cbf-adb2-993e3242c80b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c2c13de8-9e36-4854-a229-d5946c7227c1"/>
  </ds:schemaRefs>
</ds:datastoreItem>
</file>

<file path=customXml/itemProps2.xml><?xml version="1.0" encoding="utf-8"?>
<ds:datastoreItem xmlns:ds="http://schemas.openxmlformats.org/officeDocument/2006/customXml" ds:itemID="{50247948-DC1E-4107-B0B6-90408DD898C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806705-2F69-484D-BFD7-6E01132D48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4989c9d-3a0a-4cbf-adb2-993e3242c80b"/>
    <ds:schemaRef ds:uri="c2c13de8-9e36-4854-a229-d5946c7227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150</Words>
  <Application>Microsoft Office PowerPoint</Application>
  <PresentationFormat>Widescreen</PresentationFormat>
  <Paragraphs>30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D'AGUANNO</dc:creator>
  <cp:lastModifiedBy>ANDREA D'AGUANNO</cp:lastModifiedBy>
  <cp:revision>19</cp:revision>
  <dcterms:created xsi:type="dcterms:W3CDTF">2021-05-25T08:47:37Z</dcterms:created>
  <dcterms:modified xsi:type="dcterms:W3CDTF">2021-05-26T22:07:03Z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0x0101001FA53979BE5B1846BAFA9B6ABF229A49</vt:lpwstr>
  </property>
</Properties>
</file>

<file path=docProps/thumbnail.jpeg>
</file>